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7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80" y="7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28FBA3-5D54-436C-A55C-C81B7CF5E9F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9D2C7-73BB-443A-BF72-22151D6764D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797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B8032-30DB-4F77-8572-FCB4D3DA02A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FBF07-314D-43D2-98EA-3C5647C1FE8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797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4AEA913-B8DE-40F9-A443-30EEB5549CB8}" type="slidenum">
              <a:rPr/>
              <a:pPr marL="0" marR="0" lvl="0" indent="0" algn="r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t>‹#›</a:t>
            </a:fld>
            <a:endParaRPr lang="en-US" sz="14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7416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A5F95-E650-4844-B80B-4CB8BAF7D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F3C27-FAFF-4026-BABB-F4538136C41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D3EDB91-3F70-4C31-85D4-6F5807ECAD3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173E6-D582-42AD-8EE9-486E214F5A9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7F76F-5728-46C7-9C69-E47F6377BC0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73FB-0BF5-415F-8CE2-203C2E68E7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1E5223C9-8852-4CF4-A95B-C342AA233B58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3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>
        <a:ln>
          <a:noFill/>
        </a:ln>
        <a:latin typeface="Source Sans Pro" pitchFamily="34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1C078-53B3-4152-8373-EE2245C4FB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04A566-5879-416F-980C-8B5FAE058C86}" type="slidenum">
              <a:rPr/>
              <a:pPr lvl="0"/>
              <a:t>1</a:t>
            </a:fld>
            <a:endParaRPr lang="en-US" dirty="0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9CB3B-E405-4B0D-9C0C-19D840E003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C8A25-F294-428C-A0AD-6A7E658633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81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B5469-B0F9-4C93-B5DB-7432095234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F1C060-B769-43D2-99F8-C811112F47A2}" type="slidenum">
              <a:rPr/>
              <a:pPr lvl="0"/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F7405-A7BE-465A-9EFF-37A1A5D5F6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11EC8-7621-4417-9178-C48B1A746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9DA7-4781-4433-9589-AE3CBEC778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61C136-D283-40D2-BB00-90D072D020FA}" type="slidenum">
              <a:rPr/>
              <a:pPr lvl="0"/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D9EA8-EF22-479A-8C71-2306719585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BF80B-E5A2-4640-842A-BFBAC3B1F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2C066-3106-4490-B5F1-5DA9FFCD0E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853F538-7428-4952-8D33-6039755EBEF5}" type="slidenum">
              <a:rPr/>
              <a:pPr lvl="0"/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37C5F-9146-40D9-A79F-9F0CABF44A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D59E2-1ECA-4259-B321-CE70460BA6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FA901-FEDC-4AED-9F07-CF752E1AA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B651D3-6BD9-479C-9125-A27F4DBCD8BE}" type="slidenum">
              <a:rPr/>
              <a:pPr lvl="0"/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E386D-6B3D-4EEA-89F0-F9D7CCB8D1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08CC3-CC3A-4C97-8B8A-D892223699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6EAA-472B-4EFB-BD1C-AED6ADC8B6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B05495-FDA1-4A6C-9454-C80DF5978761}" type="slidenum">
              <a:rPr/>
              <a:pPr lvl="0"/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0D378-9BF8-48A3-9659-109595A37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98072-39A3-47AF-8AFD-D996A88AA6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5232-A77F-485A-A680-378079743A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315C361-D4A0-4A6F-94E7-A2CE62273916}" type="slidenum">
              <a:rPr/>
              <a:pPr lvl="0"/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77EF6-6583-4321-94ED-542D81176E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72CCF-4A11-4E8D-A314-868117E618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7C78F-5023-4585-B70D-FAD8BC88C4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23F6347-C5A2-4441-8D9F-95BD8B3AC0A3}" type="slidenum">
              <a:rPr/>
              <a:pPr lvl="0"/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C5221-5A67-4154-876E-81E924A248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39DE3-C7F5-4D9B-9D2A-5B27D2E28F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88520-0771-456F-BF70-0712306398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25F366-F6BB-4CB0-B973-362A10EB2658}" type="slidenum">
              <a:rPr/>
              <a:pPr lvl="0"/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C6C65-0FCA-46FE-BD7B-F16CEA05CC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EC3BE-DFE6-4D4F-9938-E54883EB5A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3BE15-F39C-4B78-8090-8DE9C76E44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247E2F6-9DE2-4F7F-BE3E-35A9B892888B}" type="slidenum">
              <a:rPr/>
              <a:pPr lvl="0"/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776A1-8837-4C1E-A17D-0A31C3D8EC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50A22-32C7-47F4-8660-FC8509473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C0D99-B1C6-4A3D-BFD7-A86ABFFB8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E6F62D-6ABA-44CA-8870-D0F5E9CDBAC0}" type="slidenum">
              <a:rPr/>
              <a:pPr lvl="0"/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510B9-4256-4E5B-9464-0B580E0432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9E77D-990D-4A84-A55E-9E772036F6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03877-72EA-4A3B-8434-7F03797131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8A3024-2EFD-4258-8BD0-1C7A11E7A260}" type="slidenum">
              <a:rPr/>
              <a:pPr lvl="0"/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BF3FB-365A-4742-B9B0-68E01694C4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32C56-C8E5-496A-8222-19D0BB55F5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62C3C-043F-4B6A-BB0C-766F4CCA6F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28A8C6-B1DF-475D-A541-C03D50304716}" type="slidenum">
              <a:rPr/>
              <a:pPr lvl="0"/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4E85D-F27F-4997-88C6-A4736F385E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BEAD-8A16-46D6-BA6E-BF2FAFA377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C29CF-5FB2-4D91-9049-BC0AA209E7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80CC5B3-5126-4229-9EA5-FAAD7A15D2E0}" type="slidenum">
              <a:rPr/>
              <a:pPr lvl="0"/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04EE-092C-4C39-91C8-54DD30257C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D89F1-8BDD-4BBF-A2C6-6FC33D7E6E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309-4112-4C42-B38E-7E8D5256B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6B9E8-3587-4822-8175-A5FCE528D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7D85-780A-4F23-B933-591C3544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58694-0C93-454B-8A4D-37AD4A85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B6095-6AC8-4D87-8B5C-2BC06918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2E75E5-4076-4231-9F4B-399F0B9F428F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2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967E-5A45-4B6D-AA84-4FB44DDA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022D2-4415-40D9-BF26-D82C281E8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19B5D-5689-46A7-BA82-DC60C9E9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CB006-5A4C-434A-83B4-632BC121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EF400-923C-4EA4-90F2-CBA3A802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7E09BF-ACB5-49EB-B849-06008B1FA4BA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6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D66D6-7708-481A-9ACB-4F54D8C73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45350" y="179388"/>
            <a:ext cx="2293938" cy="6480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154F0-C6EA-402A-8375-DA8DBE704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179388"/>
            <a:ext cx="6732587" cy="6480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C186C-2546-4F94-9E5A-BB1F9095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95B1-176A-4645-83D1-2C1F0F25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91602-EC67-4D0A-8BB4-7A0379FE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A2E5A4-4290-4DDA-BD10-C3D970EF9942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35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9CC9-B6C5-40F6-8C05-0CCEB9C2D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BABFF-9AED-4030-925E-65C492649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E7F88-5CBA-4E87-A039-FD610629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6964-7891-4BD7-9262-0702BAE6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3F853-94AF-498A-B62C-816FF44A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EFAB74-C6EC-41B4-AD79-0E3A40B8141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5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E116-97F1-439E-B480-748A247B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8107-474E-4A0D-BE8C-8C6D9BE7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02551-560A-4023-B468-7EBFB69F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40CC-A6CE-4364-B7CA-769F75AB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0CB5-1169-4D96-B06F-96B6F34A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D2DFBF-1C31-4EF1-818B-9882246D169D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31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CFBD-CF22-4660-B79A-7B43A4DA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2B056-286B-45EC-B0D3-03A439B57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DDE9-0141-47EC-8D6A-34389C8B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F064D-788B-4CB8-83FB-45CF0A94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47FBB-13D1-47EF-960F-404F3E94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662F96-EEF5-49EB-86E9-3FDC670121F3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7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9E7F-983F-488C-A652-8D15D9BB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D7AE-3FC7-4615-B809-4794DDE92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4679950"/>
            <a:ext cx="4513263" cy="2519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8E3EC-C5B3-4DE1-A0E2-51DD829C9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5413" y="4679950"/>
            <a:ext cx="4514850" cy="2519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21850-B98B-4121-A801-502BEDD5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DF40F-536E-49C6-93A9-7610FCF1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242C-7203-4031-AFD8-C29C1FA7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1BF626-81E4-42F2-94F4-BD959D2618C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82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5014-48B5-4AF9-9F47-2EFE3087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575DF-86D5-478A-B248-24FAB8B27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5026-0C1A-4BCE-9B4E-D104F5484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8A74C-AEB8-4DFB-9D5E-83966D5E5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D3C9A-4758-4742-A027-506307BF9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08751-8FB8-4DB0-8AC2-DBE8FCA6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07AE7-8341-426C-BC22-A207BCC3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105E4-F911-44C8-8829-5A0ED4F6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CA97DB-8F21-4BED-9B0C-DAB24687C52F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89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8C7D-7532-4EC9-98DE-FED35A1D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F8BF7-CD08-4BC3-8241-51CF0BBF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05BB5-B071-42F5-BA46-6C4ADE9F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5CA2B-7802-4788-AE0D-28A5DF8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DA8B1D-5C2F-41D8-ADD2-2D71E20AB355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B0C40-90F0-4FA8-B2AA-487A06B0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4AFD5-ED04-40FF-AA60-71DD9E40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9E2F9-704F-4B07-973D-385764DA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04CABF-2BCB-4B77-91DF-F925CFFEB35A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12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6CA-B23F-4D27-8FC0-B64696C0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25F2-B406-4E90-82DA-372841315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4D279-F70D-403B-8287-1E7FFDC36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CA6D4-C502-490D-9CF7-B37B9628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05ECE-6AAB-489C-8147-301129C2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A6BC-4EA1-4A8F-B066-95D9F2BE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65B9AF-F2E4-499F-AEDC-4BFBA1DC815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8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4661-C5D7-45DE-9587-F250D80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FE49-2447-435A-8AE9-54557D9D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18BE3-F461-4949-A76A-03D690D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CD33-C97A-41C3-8B78-7F57569A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320F6-D61A-444B-AF4D-B8154462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6CE98F-0A36-47BF-9C73-51BDA8AFB796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7D92-08E3-4D57-B66A-0FF809CC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B1497-353B-4812-B4F4-C818C35DE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E7A11-6864-4E42-92BD-71B3825F9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E68A9-DD5B-4AE9-83A3-89220C25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D9DC1-6EF8-4811-89C9-39C9BD6F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8E85-36D8-418E-809F-B666C501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9DECDA-6640-425E-A5BE-3AA4A1ED170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61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A43F-8CEA-41C3-A53A-A1E84F2F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65FAF-16AB-41CF-A0BF-A064B8943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1B096-433A-4256-A038-86A41D87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711F-B75D-40AD-9246-E9DBED30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A9A22-50E1-4C80-9F0A-CDC0434E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CE6B6E-EAAD-4DF1-9CDE-4DF2B7F9DB78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06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D12D0-B521-4532-9011-BFE4DD074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80288" y="3359150"/>
            <a:ext cx="2339975" cy="3840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002B5-C444-4CD3-AA93-B917D63E2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359150"/>
            <a:ext cx="6867525" cy="3840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5DBB-4354-4010-9F39-0D610162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C4DB-378B-4573-B379-3BD09962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97958-BC36-4E11-8CCC-838C7A29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BBFF4C-0E11-4F48-B565-83B103CAF4D1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6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4DE7-865B-4D42-8F70-D01058B7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F478-0275-4D67-87B4-6C3A8A9F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266D-FCDB-45F5-B0C9-4B933623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AFC0-E9B2-404B-8519-7677127A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F8CA9-FD07-4859-8FA6-97B233F1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994C19-22B7-40F9-B9B8-2498D1DAC258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6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2BDE-8CBF-4EC8-AD71-998AAE51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E66BC-1CFB-4B84-BE93-AD505B01C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3262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2D0BA-2E72-4871-9325-4551CFA4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513263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9DED8-6CA8-47E9-92B2-CA311492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34BCE-424E-41B3-9709-012A1D9F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9CBE1-1547-462B-92EE-CD83B731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34A15F-9238-4C79-AC3D-6B8DED409273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8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8C8F-F594-4458-B42C-EB164733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6658C-9A1F-49AC-8D3D-83163D34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E2206-150B-4D07-BD3C-3A970B10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2F021-D711-425C-9B0B-BD847D717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1A03E-903F-4D91-82CA-981DEE471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103C5-5D7E-4CAD-BBA7-2498155C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85A46-C06D-4A11-8DA2-3BA3AD5D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AC24F-4398-4541-9E3F-853C83AC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55AD92-4934-417F-B513-AF9D42129FFF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4870-6ABB-4DEE-B0B1-CA8F83DD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32EBE-83EC-4B8E-885E-C445BB81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9B129-1ADB-4628-8477-685EFA84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DD7B7-2CE7-4C75-B371-A13FB4D3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7B17DC-338B-49F4-8215-23A286C3547F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C7F74-729C-4B20-8807-9F6818A7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37F26-4FC9-4D53-927C-E563075A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3353-2AEB-4722-923F-789472A8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BAD454-5EE9-4996-95EA-170616C2FE89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746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1D61-AEEA-43FE-BFC9-C0C00596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9A14-8A44-46C5-AD96-74D5D86A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E3A99-8E97-4EE0-833F-34F260914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091DB-DC13-4583-B074-668EBFB8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02991-71AF-46F6-8E96-DCEE443D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5CDC3-4DA7-4F81-805D-4F0F8217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0DE003-5437-49A2-BF18-545B39775EAA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0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CFA2-ACE5-42B6-8768-8B2DFE83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66814-D37F-48E0-9475-71A5A226B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71451-3EFD-49D3-B245-571B2C839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8C56F-3841-4682-8CD4-8CCE1718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A0DA3-E2D5-4BDA-A4BE-E400899D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A5CB5-706F-4327-922A-0646005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2E0B27-72A8-4F22-8963-A1500BA76C4B}" type="slidenum">
              <a:rPr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3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3021255-805D-4721-BB58-CFA9661387B7}"/>
              </a:ext>
            </a:extLst>
          </p:cNvPr>
          <p:cNvSpPr/>
          <p:nvPr/>
        </p:nvSpPr>
        <p:spPr>
          <a:xfrm>
            <a:off x="0" y="180000"/>
            <a:ext cx="9720000" cy="71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Arial Unicode MS" pitchFamily="2"/>
              <a:cs typeface="Tahoma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C00D866-AD5E-4A1B-BD4A-8774485B9417}"/>
              </a:ext>
            </a:extLst>
          </p:cNvPr>
          <p:cNvSpPr/>
          <p:nvPr/>
        </p:nvSpPr>
        <p:spPr>
          <a:xfrm>
            <a:off x="7560000" y="6840000"/>
            <a:ext cx="252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626499-ED0D-4560-9F81-E44AAF6BD67A}"/>
              </a:ext>
            </a:extLst>
          </p:cNvPr>
          <p:cNvSpPr/>
          <p:nvPr/>
        </p:nvSpPr>
        <p:spPr>
          <a:xfrm>
            <a:off x="900000" y="6840000"/>
            <a:ext cx="64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Arial Unicode MS" pitchFamily="2"/>
              <a:cs typeface="Tahoma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680382B-2B89-4C76-8099-1A4451432E55}"/>
              </a:ext>
            </a:extLst>
          </p:cNvPr>
          <p:cNvSpPr/>
          <p:nvPr/>
        </p:nvSpPr>
        <p:spPr>
          <a:xfrm>
            <a:off x="180000" y="6840000"/>
            <a:ext cx="54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608F276F-91F7-44C5-85FF-9905604E0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60" y="180000"/>
            <a:ext cx="9144000" cy="711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1371DD-E3EC-4FE2-8B77-7E8DF6A71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1771AC-FDAF-4FF2-951E-A93895D6FE9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21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98C857-13D7-46B0-A81A-2C3E3C1EB1D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E03F54-5A90-4B12-A66D-80775D04CB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20DA035B-830E-4045-BADC-404510E25E74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1">
        <a:tabLst/>
        <a:defRPr lang="en-US" sz="3200" b="1" i="0" u="none" strike="noStrike" kern="1200">
          <a:ln>
            <a:noFill/>
          </a:ln>
          <a:solidFill>
            <a:srgbClr val="FFFFFF"/>
          </a:solidFill>
          <a:latin typeface="Source Sans Pro Black" pitchFamily="34"/>
          <a:cs typeface="Tahoma" pitchFamily="2"/>
        </a:defRPr>
      </a:lvl1pPr>
    </p:titleStyle>
    <p:bodyStyle>
      <a:lvl1pPr marL="0" marR="0" indent="0" rtl="0" hangingPunct="1">
        <a:spcBef>
          <a:spcPts val="0"/>
        </a:spcBef>
        <a:spcAft>
          <a:spcPts val="1142"/>
        </a:spcAft>
        <a:tabLst/>
        <a:defRPr lang="en-US" sz="2600" b="1" i="0" u="none" strike="noStrike" kern="1200">
          <a:ln>
            <a:noFill/>
          </a:ln>
          <a:solidFill>
            <a:srgbClr val="1C1C1C"/>
          </a:solidFill>
          <a:latin typeface="Source Sans Pro Semibold" pitchFamily="34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5EDE31-B006-4DF0-9283-0C79FCF76E47}"/>
              </a:ext>
            </a:extLst>
          </p:cNvPr>
          <p:cNvSpPr/>
          <p:nvPr/>
        </p:nvSpPr>
        <p:spPr>
          <a:xfrm>
            <a:off x="0" y="3150000"/>
            <a:ext cx="9720000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016F577-1A2D-4A9F-92CA-B00B8473E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3359520"/>
            <a:ext cx="9360000" cy="755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667A-C900-43C8-967A-9FA72A6A7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BE98F-4E03-426D-91B1-9FC610466D0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5FCC5-6C50-4D60-948B-5DB4FB282A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A04D-F8CC-4819-810D-FA8294E163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1A505493-149A-49DE-88C3-68E1D15FDB56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n-US" sz="3200" b="1" i="0" u="none" strike="noStrike" kern="1200">
          <a:ln>
            <a:noFill/>
          </a:ln>
          <a:solidFill>
            <a:srgbClr val="FFFFFF"/>
          </a:solidFill>
          <a:latin typeface="Source Sans Pro Black" pitchFamily="34"/>
          <a:cs typeface="Tahoma" pitchFamily="2"/>
        </a:defRPr>
      </a:lvl1pPr>
    </p:titleStyle>
    <p:bodyStyle>
      <a:lvl1pPr marL="0" marR="0" indent="0" rtl="0" hangingPunct="1">
        <a:spcBef>
          <a:spcPts val="0"/>
        </a:spcBef>
        <a:spcAft>
          <a:spcPts val="1142"/>
        </a:spcAft>
        <a:tabLst/>
        <a:defRPr lang="en-US" sz="2600" b="1" i="0" u="none" strike="noStrike" kern="1200">
          <a:ln>
            <a:noFill/>
          </a:ln>
          <a:solidFill>
            <a:srgbClr val="1C1C1C"/>
          </a:solidFill>
          <a:latin typeface="Source Sans Pro Semibold" pitchFamily="34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h/hc7k4qu2dcgjbml/AAA21U1Y_NuOrjG9eKBtwtDga/HD?dl=0&amp;preview=Yuhling_Ariel+Culture_HD.mp4&amp;subfolder_nav_tracking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6DEDD745-18E9-4B29-8C5A-F5235861097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 amt="85000"/>
          </a:blip>
          <a:srcRect/>
          <a:stretch>
            <a:fillRect/>
          </a:stretch>
        </p:blipFill>
        <p:spPr>
          <a:xfrm>
            <a:off x="3097080" y="4468680"/>
            <a:ext cx="4257000" cy="28393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1828A7-0EF4-49DB-84CF-CF7EF3E6F1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3359520"/>
            <a:ext cx="9360000" cy="755280"/>
          </a:xfrm>
        </p:spPr>
        <p:txBody>
          <a:bodyPr/>
          <a:lstStyle/>
          <a:p>
            <a:pPr lvl="0"/>
            <a:r>
              <a:rPr lang="es-MX" sz="3600" dirty="0">
                <a:latin typeface="Ronnia-Light" pitchFamily="34"/>
              </a:rPr>
              <a:t>¡Bienvenido a la familia Ariel Premium!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7D599-CEC8-490B-813A-1E8C32D6C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 amt="85000"/>
          </a:blip>
          <a:srcRect/>
          <a:stretch>
            <a:fillRect/>
          </a:stretch>
        </p:blipFill>
        <p:spPr>
          <a:xfrm>
            <a:off x="3746520" y="548640"/>
            <a:ext cx="295811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D4CF-0DE9-4CFA-ABAD-79C5FBDCCF6D}"/>
              </a:ext>
            </a:extLst>
          </p:cNvPr>
          <p:cNvSpPr txBox="1">
            <a:spLocks/>
          </p:cNvSpPr>
          <p:nvPr/>
        </p:nvSpPr>
        <p:spPr>
          <a:xfrm>
            <a:off x="74880" y="182880"/>
            <a:ext cx="9418320" cy="708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rtl="0" hangingPunct="1">
              <a:tabLst/>
              <a:defRPr lang="en-US" sz="3200" b="1" i="0" u="none" strike="noStrike" kern="1200">
                <a:ln>
                  <a:noFill/>
                </a:ln>
                <a:solidFill>
                  <a:srgbClr val="FFFFFF"/>
                </a:solidFill>
                <a:latin typeface="Source Sans Pro Black" pitchFamily="34"/>
                <a:cs typeface="Tahoma" pitchFamily="2"/>
              </a:defRPr>
            </a:lvl1pPr>
          </a:lstStyle>
          <a:p>
            <a:r>
              <a:rPr lang="es-ES" sz="2400" u="sng" dirty="0">
                <a:latin typeface="Ronnia-Italic" pitchFamily="66"/>
              </a:rPr>
              <a:t>SUGERENCIAS, IDEAS O AREAS DE OPORTUNIDAD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72A74-0363-4AC4-BD41-FAC373109185}"/>
              </a:ext>
            </a:extLst>
          </p:cNvPr>
          <p:cNvSpPr txBox="1"/>
          <p:nvPr/>
        </p:nvSpPr>
        <p:spPr>
          <a:xfrm>
            <a:off x="624840" y="1239519"/>
            <a:ext cx="7772926" cy="22145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dirty="0">
                <a:effectLst/>
                <a:latin typeface="Ronnia-Light"/>
                <a:ea typeface="Times New Roman" panose="02020603050405020304" pitchFamily="18" charset="0"/>
              </a:rPr>
              <a:t>Buzones de sugerencias:</a:t>
            </a:r>
            <a:endParaRPr lang="en-US" sz="1800" dirty="0">
              <a:effectLst/>
              <a:latin typeface="Ronnia-Ligh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Ronnia-Light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Ronnia-Ligh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MX" sz="1800" dirty="0">
                <a:effectLst/>
                <a:latin typeface="Ronnia-Light"/>
                <a:ea typeface="Times New Roman" panose="02020603050405020304" pitchFamily="18" charset="0"/>
              </a:rPr>
              <a:t>Para hacer uso del buzón de sugerencias, al momento en el que cualquier persona tenga un inconveniente, procederá a escribir su queja en un “formato de quejas, reclamos y/o sugerencias”, que garantiza el anonimato de los manifestantes. Se elaborarán formato y se mantendrán disponibles en repisas junto</a:t>
            </a:r>
            <a:endParaRPr lang="en-US" sz="1800" dirty="0">
              <a:effectLst/>
              <a:latin typeface="Ronnia-Ligh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MX" sz="1800" dirty="0">
                <a:effectLst/>
                <a:latin typeface="Ronnia-Light"/>
                <a:ea typeface="Times New Roman" panose="02020603050405020304" pitchFamily="18" charset="0"/>
              </a:rPr>
              <a:t>al buzón de quejas:</a:t>
            </a:r>
            <a:endParaRPr lang="en-US" sz="1800" dirty="0">
              <a:effectLst/>
              <a:latin typeface="Ronnia-Light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54865-B55D-47F3-B617-08F40A15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07" y="3779837"/>
            <a:ext cx="3242865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1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3C21C2-9584-41C1-83EE-47F84A0E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E77B4F-8BD5-40A8-B61F-3F288E71CBA0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0ABF-9862-48EE-9A67-21514263D5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4880" y="182880"/>
            <a:ext cx="9418320" cy="708480"/>
          </a:xfrm>
        </p:spPr>
        <p:txBody>
          <a:bodyPr/>
          <a:lstStyle/>
          <a:p>
            <a:pPr lvl="0"/>
            <a:r>
              <a:rPr lang="es-MX" u="sng" dirty="0">
                <a:latin typeface="Ronnia-Italic" pitchFamily="66"/>
              </a:rPr>
              <a:t>Que</a:t>
            </a:r>
            <a:r>
              <a:rPr lang="en-US" u="sng" dirty="0">
                <a:latin typeface="Ronnia-Italic" pitchFamily="66"/>
              </a:rPr>
              <a:t> </a:t>
            </a:r>
            <a:r>
              <a:rPr lang="es-MX" u="sng" dirty="0">
                <a:latin typeface="Ronnia-Italic" pitchFamily="66"/>
              </a:rPr>
              <a:t>dicen</a:t>
            </a:r>
            <a:r>
              <a:rPr lang="en-US" u="sng" dirty="0">
                <a:latin typeface="Ronnia-Italic" pitchFamily="66"/>
              </a:rPr>
              <a:t> los </a:t>
            </a:r>
            <a:r>
              <a:rPr lang="es-MX" u="sng" dirty="0">
                <a:latin typeface="Ronnia-Italic" pitchFamily="66"/>
              </a:rPr>
              <a:t>fundadores</a:t>
            </a:r>
            <a:r>
              <a:rPr lang="en-US" u="sng" dirty="0">
                <a:latin typeface="Ronnia-Italic" pitchFamily="66"/>
              </a:rPr>
              <a:t> </a:t>
            </a:r>
            <a:r>
              <a:rPr lang="es-MX" u="sng" dirty="0">
                <a:latin typeface="Ronnia-Italic" pitchFamily="66"/>
              </a:rPr>
              <a:t>sobre</a:t>
            </a:r>
            <a:r>
              <a:rPr lang="en-US" u="sng" dirty="0">
                <a:latin typeface="Ronnia-Italic" pitchFamily="66"/>
              </a:rPr>
              <a:t> Ariel?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5ACF7-6AE7-4026-93D8-3842992DC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F2330-F1F1-4BCE-B6B0-0046F34A2E72}"/>
              </a:ext>
            </a:extLst>
          </p:cNvPr>
          <p:cNvSpPr txBox="1"/>
          <p:nvPr/>
        </p:nvSpPr>
        <p:spPr>
          <a:xfrm>
            <a:off x="137160" y="1005840"/>
            <a:ext cx="5557140" cy="290876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2000" dirty="0" err="1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Tai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:</a:t>
            </a:r>
            <a:b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</a:b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Ariel es un entorno donde el </a:t>
            </a:r>
            <a:r>
              <a:rPr lang="es-ES" sz="20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imperfecto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 
la gente es libre y se anima a 
explorar nuevas formas de lidiar con 
la </a:t>
            </a:r>
            <a:r>
              <a:rPr lang="es-ES" sz="20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imperfección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 a nuestro alrededor o en nosotros.
Ya que nunca podemos ser perfectos... 
hay un sinfín de oportunidades para 
mejora, y esa es nuestra seguridad laboral.
</a:t>
            </a:r>
            <a:endParaRPr lang="en-US" sz="2000" i="0" strike="noStrike" kern="1200" dirty="0">
              <a:ln>
                <a:noFill/>
              </a:ln>
              <a:solidFill>
                <a:srgbClr val="000000"/>
              </a:solidFill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2C43-46CD-4DE8-A231-E402DBD26490}"/>
              </a:ext>
            </a:extLst>
          </p:cNvPr>
          <p:cNvSpPr txBox="1"/>
          <p:nvPr/>
        </p:nvSpPr>
        <p:spPr>
          <a:xfrm>
            <a:off x="137160" y="4065570"/>
            <a:ext cx="5150362" cy="196947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2000" dirty="0" err="1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Yuhling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:</a:t>
            </a:r>
            <a:b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</a:b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Ariel es como un árbol con </a:t>
            </a:r>
            <a:r>
              <a:rPr lang="es-ES" sz="20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raíces fuertes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 
– Cada asociado </a:t>
            </a:r>
            <a:r>
              <a:rPr lang="es-ES" sz="20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contribuye</a:t>
            </a:r>
            <a:r>
              <a:rPr lang="es-ES" sz="20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 a la raíz 
sistema, cuando el sistema radicular es fuerte, 
naturalmente vendrán las flores y los frutos.
</a:t>
            </a:r>
            <a:endParaRPr lang="en-US" sz="2000" i="0" strike="noStrike" kern="1200" dirty="0">
              <a:ln>
                <a:noFill/>
              </a:ln>
              <a:solidFill>
                <a:srgbClr val="000000"/>
              </a:solidFill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C3D3F208-9850-4F0A-BB93-A0D3442F9907}"/>
              </a:ext>
            </a:extLst>
          </p:cNvPr>
          <p:cNvSpPr/>
          <p:nvPr/>
        </p:nvSpPr>
        <p:spPr>
          <a:xfrm>
            <a:off x="6400799" y="6035040"/>
            <a:ext cx="1828800" cy="457200"/>
          </a:xfrm>
          <a:prstGeom prst="rect">
            <a:avLst/>
          </a:prstGeom>
          <a:solidFill>
            <a:srgbClr val="FF33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Play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071A05E-07FF-48F1-AC71-0F55D42A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E7772-FCE3-491F-A2D8-6379E77CE2BC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6E89-7714-4BDC-A894-2D82A1675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182880"/>
            <a:ext cx="9418320" cy="708480"/>
          </a:xfrm>
        </p:spPr>
        <p:txBody>
          <a:bodyPr/>
          <a:lstStyle/>
          <a:p>
            <a:pPr lvl="0"/>
            <a:r>
              <a:rPr lang="en-US" sz="4000" u="sng" dirty="0">
                <a:latin typeface="Ronnia-Italic" pitchFamily="66"/>
              </a:rPr>
              <a:t>Arbol de Ariel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FA10E-57C7-4573-9EC3-16913775A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689CAB-BA26-4D91-A580-4B79818B0F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97359" y="1107359"/>
            <a:ext cx="7685280" cy="55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6661B7E-7CB9-4998-BA29-428E0E42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03BFBD-64AE-482E-B185-446F6DD5C7F6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056A4E-FE9E-4056-94B8-A005FE81A42C}"/>
              </a:ext>
            </a:extLst>
          </p:cNvPr>
          <p:cNvSpPr/>
          <p:nvPr/>
        </p:nvSpPr>
        <p:spPr>
          <a:xfrm>
            <a:off x="3749040" y="5486399"/>
            <a:ext cx="27396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fill="none">
                <a:moveTo>
                  <a:pt x="0" y="0"/>
                </a:moveTo>
                <a:lnTo>
                  <a:pt x="762" y="0"/>
                </a:lnTo>
              </a:path>
            </a:pathLst>
          </a:custGeom>
          <a:noFill/>
          <a:ln w="10080">
            <a:solidFill>
              <a:srgbClr val="2C3E50"/>
            </a:solidFill>
            <a:prstDash val="solid"/>
          </a:ln>
        </p:spPr>
        <p:txBody>
          <a:bodyPr vert="horz" wrap="none" lIns="59040" tIns="14040" rIns="59040" bIns="1404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937155-777E-4925-B1CC-EBA252DDA10E}"/>
              </a:ext>
            </a:extLst>
          </p:cNvPr>
          <p:cNvSpPr/>
          <p:nvPr/>
        </p:nvSpPr>
        <p:spPr>
          <a:xfrm>
            <a:off x="6309360" y="6309360"/>
            <a:ext cx="27396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2" fill="none">
                <a:moveTo>
                  <a:pt x="0" y="0"/>
                </a:moveTo>
                <a:lnTo>
                  <a:pt x="762" y="0"/>
                </a:lnTo>
              </a:path>
            </a:pathLst>
          </a:custGeom>
          <a:noFill/>
          <a:ln w="10080">
            <a:solidFill>
              <a:srgbClr val="2C3E50"/>
            </a:solidFill>
            <a:prstDash val="solid"/>
          </a:ln>
        </p:spPr>
        <p:txBody>
          <a:bodyPr vert="horz" wrap="none" lIns="59040" tIns="14040" rIns="59040" bIns="1404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9B82AC-E0C4-4653-A1C5-A4B435A7E06F}"/>
              </a:ext>
            </a:extLst>
          </p:cNvPr>
          <p:cNvSpPr/>
          <p:nvPr/>
        </p:nvSpPr>
        <p:spPr>
          <a:xfrm>
            <a:off x="4245120" y="3458160"/>
            <a:ext cx="0" cy="2739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762" fill="none">
                <a:moveTo>
                  <a:pt x="0" y="0"/>
                </a:moveTo>
                <a:lnTo>
                  <a:pt x="0" y="762"/>
                </a:lnTo>
              </a:path>
            </a:pathLst>
          </a:custGeom>
          <a:noFill/>
          <a:ln w="12600">
            <a:solidFill>
              <a:srgbClr val="2C3E50"/>
            </a:solidFill>
            <a:prstDash val="solid"/>
          </a:ln>
        </p:spPr>
        <p:txBody>
          <a:bodyPr vert="horz" wrap="none" lIns="60120" tIns="15120" rIns="60120" bIns="1512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F36D770E-C9EA-4304-88C9-94D2E1D4AEC6}"/>
              </a:ext>
            </a:extLst>
          </p:cNvPr>
          <p:cNvSpPr/>
          <p:nvPr/>
        </p:nvSpPr>
        <p:spPr>
          <a:xfrm>
            <a:off x="1554479" y="3053520"/>
            <a:ext cx="0" cy="274319"/>
          </a:xfrm>
          <a:prstGeom prst="line">
            <a:avLst/>
          </a:prstGeom>
          <a:noFill/>
          <a:ln w="12600">
            <a:solidFill>
              <a:srgbClr val="2C3E50"/>
            </a:solidFill>
            <a:prstDash val="solid"/>
          </a:ln>
        </p:spPr>
        <p:txBody>
          <a:bodyPr vert="horz" wrap="none" lIns="60120" tIns="15120" rIns="60120" bIns="1512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6370EC-2B87-4835-8CF5-07151D1564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80" y="182880"/>
            <a:ext cx="9418320" cy="708480"/>
          </a:xfrm>
        </p:spPr>
        <p:txBody>
          <a:bodyPr/>
          <a:lstStyle/>
          <a:p>
            <a:pPr lvl="0"/>
            <a:r>
              <a:rPr lang="en-US" u="sng" dirty="0">
                <a:latin typeface="Ronnia-Italic" pitchFamily="66"/>
              </a:rPr>
              <a:t>Historia de Ariel a traves de los </a:t>
            </a:r>
            <a:r>
              <a:rPr lang="es-MX" u="sng" dirty="0">
                <a:latin typeface="Ronnia-Italic" pitchFamily="66"/>
              </a:rPr>
              <a:t>años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57167-8589-4F74-85CB-C1895B5E4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B81A5-0062-463A-83C1-68891567CC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9200" y="1077840"/>
            <a:ext cx="2505240" cy="206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99BB5-819C-4CDD-91BF-B44A05BE23E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91839" y="990719"/>
            <a:ext cx="2103120" cy="25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86E16-3047-48A2-AA48-191F85D9D0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61560" y="1152720"/>
            <a:ext cx="4526280" cy="169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A5F7A9-BF0D-4005-917C-A18D36B13B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/>
            <a:alphaModFix/>
          </a:blip>
          <a:srcRect/>
          <a:stretch>
            <a:fillRect/>
          </a:stretch>
        </p:blipFill>
        <p:spPr>
          <a:xfrm>
            <a:off x="161640" y="3895920"/>
            <a:ext cx="3662280" cy="28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F3E4F-3C8C-4363-98FE-E204CD9AE4F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77479" y="4793760"/>
            <a:ext cx="3203640" cy="18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3B5591-A186-484D-8C1B-D7D8BA99CECF}"/>
              </a:ext>
            </a:extLst>
          </p:cNvPr>
          <p:cNvSpPr/>
          <p:nvPr/>
        </p:nvSpPr>
        <p:spPr>
          <a:xfrm>
            <a:off x="443520" y="3252960"/>
            <a:ext cx="2286000" cy="4572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12720 Pennridge Dr in Bridgeton</a:t>
            </a:r>
            <a:b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</a:b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1993-1996, 1-3 Associates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2F274-4933-4AA7-968B-828E9428CE7B}"/>
              </a:ext>
            </a:extLst>
          </p:cNvPr>
          <p:cNvSpPr/>
          <p:nvPr/>
        </p:nvSpPr>
        <p:spPr>
          <a:xfrm>
            <a:off x="3075839" y="3696479"/>
            <a:ext cx="2286000" cy="4572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8411 Mid-county in Vinita Park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1996-1998, 3-11 Associates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7D586C-7FDA-4644-9335-13FD7B0FE7E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328000" y="3696479"/>
            <a:ext cx="4735440" cy="14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B4ACD2-EA03-4BF4-8239-8F4649643C91}"/>
              </a:ext>
            </a:extLst>
          </p:cNvPr>
          <p:cNvSpPr/>
          <p:nvPr/>
        </p:nvSpPr>
        <p:spPr>
          <a:xfrm>
            <a:off x="7791840" y="2848320"/>
            <a:ext cx="0" cy="2739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762" fill="none">
                <a:moveTo>
                  <a:pt x="0" y="0"/>
                </a:moveTo>
                <a:lnTo>
                  <a:pt x="0" y="762"/>
                </a:lnTo>
              </a:path>
            </a:pathLst>
          </a:custGeom>
          <a:noFill/>
          <a:ln w="12600">
            <a:solidFill>
              <a:srgbClr val="2C3E50"/>
            </a:solidFill>
            <a:prstDash val="solid"/>
          </a:ln>
        </p:spPr>
        <p:txBody>
          <a:bodyPr vert="horz" wrap="none" lIns="60120" tIns="15120" rIns="60120" bIns="1512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AE10F-F684-42D5-82C8-ED4EC50E0773}"/>
              </a:ext>
            </a:extLst>
          </p:cNvPr>
          <p:cNvSpPr/>
          <p:nvPr/>
        </p:nvSpPr>
        <p:spPr>
          <a:xfrm>
            <a:off x="6655679" y="3031200"/>
            <a:ext cx="2286000" cy="4572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2A Hollengerb Ct in Bridgeton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1998-1999, 11-26 Associates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73182B-92FC-43DC-8A50-B724D0415777}"/>
              </a:ext>
            </a:extLst>
          </p:cNvPr>
          <p:cNvSpPr/>
          <p:nvPr/>
        </p:nvSpPr>
        <p:spPr>
          <a:xfrm>
            <a:off x="4186799" y="6109919"/>
            <a:ext cx="2194560" cy="4572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8825 Page Avenue in Overland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2006-Present, 200+ Associates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6AC260-D76E-4F0A-A376-9CB1B4890184}"/>
              </a:ext>
            </a:extLst>
          </p:cNvPr>
          <p:cNvSpPr/>
          <p:nvPr/>
        </p:nvSpPr>
        <p:spPr>
          <a:xfrm>
            <a:off x="3912480" y="5231520"/>
            <a:ext cx="2250000" cy="4572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8530 Page Avenue in Vinita Park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1999-2006, 26-101 Associates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022616-7B1C-41B9-9176-90D76D50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13ED00-7B0C-4735-9548-3E4F0331AD1B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Straight Connector 1">
            <a:extLst>
              <a:ext uri="{FF2B5EF4-FFF2-40B4-BE49-F238E27FC236}">
                <a16:creationId xmlns:a16="http://schemas.microsoft.com/office/drawing/2014/main" id="{3AE58C52-0070-4B4E-9F98-52EDC07CF3FC}"/>
              </a:ext>
            </a:extLst>
          </p:cNvPr>
          <p:cNvSpPr/>
          <p:nvPr/>
        </p:nvSpPr>
        <p:spPr>
          <a:xfrm>
            <a:off x="8138160" y="2651760"/>
            <a:ext cx="0" cy="1097280"/>
          </a:xfrm>
          <a:prstGeom prst="line">
            <a:avLst/>
          </a:prstGeom>
          <a:noFill/>
          <a:ln w="10080">
            <a:solidFill>
              <a:srgbClr val="2C3E50"/>
            </a:solidFill>
            <a:prstDash val="solid"/>
          </a:ln>
        </p:spPr>
        <p:txBody>
          <a:bodyPr vert="horz" wrap="none" lIns="59040" tIns="14040" rIns="59040" bIns="1404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D2C21FA8-551B-4C37-B8E3-A5495B69ACD5}"/>
              </a:ext>
            </a:extLst>
          </p:cNvPr>
          <p:cNvSpPr/>
          <p:nvPr/>
        </p:nvSpPr>
        <p:spPr>
          <a:xfrm flipH="1">
            <a:off x="5486399" y="2286000"/>
            <a:ext cx="1371601" cy="0"/>
          </a:xfrm>
          <a:prstGeom prst="line">
            <a:avLst/>
          </a:prstGeom>
          <a:noFill/>
          <a:ln w="10080">
            <a:solidFill>
              <a:srgbClr val="2C3E50"/>
            </a:solidFill>
            <a:prstDash val="solid"/>
          </a:ln>
        </p:spPr>
        <p:txBody>
          <a:bodyPr vert="horz" wrap="none" lIns="59040" tIns="14040" rIns="59040" bIns="14040" anchor="ctr" anchorCtr="0" compatLnSpc="0"/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DF83A-E144-4982-BC8A-9EF519A932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760" y="180000"/>
            <a:ext cx="9144000" cy="711360"/>
          </a:xfrm>
        </p:spPr>
        <p:txBody>
          <a:bodyPr/>
          <a:lstStyle/>
          <a:p>
            <a:pPr lvl="0"/>
            <a:r>
              <a:rPr lang="en-US" sz="3600" u="sng" dirty="0">
                <a:latin typeface="Ronnia-Italic" pitchFamily="66"/>
              </a:rPr>
              <a:t>Historia de Ariel a traves de los </a:t>
            </a:r>
            <a:r>
              <a:rPr lang="en-US" sz="3600" u="sng" dirty="0" err="1">
                <a:latin typeface="Ronnia-Italic" pitchFamily="66"/>
              </a:rPr>
              <a:t>años</a:t>
            </a:r>
            <a:endParaRPr lang="en-US" sz="3600" u="sng" dirty="0">
              <a:latin typeface="Ronnia-Italic" pitchFamily="66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EDD7-A209-4CA3-BB6E-0AB8DB1E7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DE7FB-1052-43DB-90B0-348CB8EB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06320" y="3657600"/>
            <a:ext cx="6596640" cy="305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10B83-48F2-40DD-BE90-34C6973F090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7440" y="1064159"/>
            <a:ext cx="6221519" cy="23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490946-DDF2-4921-935C-E7F0F03E11BC}"/>
              </a:ext>
            </a:extLst>
          </p:cNvPr>
          <p:cNvSpPr/>
          <p:nvPr/>
        </p:nvSpPr>
        <p:spPr>
          <a:xfrm>
            <a:off x="6747119" y="1920239"/>
            <a:ext cx="2560319" cy="731519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2017 – 1920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Drinkware/Bags Building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1920 Beltway Drive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3D89B-A1AC-455A-B656-669B70C0FC7C}"/>
              </a:ext>
            </a:extLst>
          </p:cNvPr>
          <p:cNvSpPr/>
          <p:nvPr/>
        </p:nvSpPr>
        <p:spPr>
          <a:xfrm>
            <a:off x="6747119" y="1920239"/>
            <a:ext cx="2560319" cy="731519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2017 – 1920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Drinkware/Bags Building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1920 Beltway Drive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9F18A70-4BEE-4909-BDCB-963AA1C2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C5436E-712B-48C1-8679-383575DCBB7E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3A7C23-B9F3-4844-AE4E-51907A1AE5C8}"/>
              </a:ext>
            </a:extLst>
          </p:cNvPr>
          <p:cNvSpPr/>
          <p:nvPr/>
        </p:nvSpPr>
        <p:spPr>
          <a:xfrm>
            <a:off x="5561279" y="4297680"/>
            <a:ext cx="1936800" cy="3643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t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Shanghai Office – Est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A92F2-0F90-4E3F-B5F9-A629FA23BDAE}"/>
              </a:ext>
            </a:extLst>
          </p:cNvPr>
          <p:cNvSpPr/>
          <p:nvPr/>
        </p:nvSpPr>
        <p:spPr>
          <a:xfrm>
            <a:off x="3164399" y="3821039"/>
            <a:ext cx="1792800" cy="3643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t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India OE Team -Est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7D575C-CD97-4046-8A6B-1ECA46C1BAF9}"/>
              </a:ext>
            </a:extLst>
          </p:cNvPr>
          <p:cNvSpPr/>
          <p:nvPr/>
        </p:nvSpPr>
        <p:spPr>
          <a:xfrm>
            <a:off x="7392960" y="3733920"/>
            <a:ext cx="1792800" cy="3643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India Art Team - Est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468F-7724-43C1-BBBD-0114C702BA1E}"/>
              </a:ext>
            </a:extLst>
          </p:cNvPr>
          <p:cNvSpPr/>
          <p:nvPr/>
        </p:nvSpPr>
        <p:spPr>
          <a:xfrm>
            <a:off x="565920" y="3440160"/>
            <a:ext cx="1792800" cy="3643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Taiwan Team – Est 2015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FE6A27-D45C-4357-BE83-4344B5E311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760" y="180000"/>
            <a:ext cx="9144000" cy="711360"/>
          </a:xfrm>
        </p:spPr>
        <p:txBody>
          <a:bodyPr/>
          <a:lstStyle/>
          <a:p>
            <a:pPr lvl="0"/>
            <a:r>
              <a:rPr lang="en-US" sz="3600" u="sng" dirty="0">
                <a:latin typeface="Ronnia-Italic" pitchFamily="66"/>
              </a:rPr>
              <a:t>Historia de Ariel a traves de los </a:t>
            </a:r>
            <a:r>
              <a:rPr lang="en-US" sz="3600" u="sng" dirty="0" err="1">
                <a:latin typeface="Ronnia-Italic" pitchFamily="66"/>
              </a:rPr>
              <a:t>años</a:t>
            </a:r>
            <a:endParaRPr lang="en-US" sz="3600" u="sng" dirty="0">
              <a:latin typeface="Ronnia-Italic" pitchFamily="66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20EB7-FEBC-4EA6-AD44-5674A7DFB9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950295-DC23-482F-BF59-AE922EEDB4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4840" y="1064520"/>
            <a:ext cx="4311720" cy="2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7EE94-1213-4F1C-A72E-E0C94B0EFD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61760" y="949680"/>
            <a:ext cx="3966840" cy="2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1648D-EAD7-4B9E-826B-2E01BB993EB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86880" y="4052160"/>
            <a:ext cx="4403159" cy="27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E41FF-61F2-46C2-BFAA-2F6E7DA6A0E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525280" y="4552560"/>
            <a:ext cx="2834640" cy="219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E1DE444-318F-4185-B761-794C5E7D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1AEBD0-D542-4117-A406-A55C64E60E9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8572E-8AA2-4FB3-8FCE-D2F36B0ADE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760" y="180000"/>
            <a:ext cx="9144000" cy="711360"/>
          </a:xfrm>
        </p:spPr>
        <p:txBody>
          <a:bodyPr/>
          <a:lstStyle/>
          <a:p>
            <a:pPr lvl="0"/>
            <a:r>
              <a:rPr lang="en-US" sz="3600" u="sng" dirty="0">
                <a:latin typeface="Ronnia-Italic" pitchFamily="66"/>
              </a:rPr>
              <a:t>Historia de Ariel a traves de los </a:t>
            </a:r>
            <a:r>
              <a:rPr lang="en-US" sz="3600" u="sng" dirty="0" err="1">
                <a:latin typeface="Ronnia-Italic" pitchFamily="66"/>
              </a:rPr>
              <a:t>años</a:t>
            </a:r>
            <a:endParaRPr lang="en-US" sz="3600" u="sng" dirty="0">
              <a:latin typeface="Ronnia-Italic" pitchFamily="66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26A74-7B63-4C68-B77D-31D22E159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9C9A2A-DDA6-44D0-A6D4-EA71518502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4903920" y="3652919"/>
            <a:ext cx="4919040" cy="289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A94AF-58F1-4F27-9B42-B1ABA5A4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7479" y="3530160"/>
            <a:ext cx="4177080" cy="321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E8AFE-1C0B-4349-9FED-6FEDF65E7B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rot="1291800">
            <a:off x="5361809" y="806208"/>
            <a:ext cx="3982320" cy="331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47DB2-07BA-4C41-B180-A9BFD78D1AA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 rot="463200">
            <a:off x="1743078" y="1540285"/>
            <a:ext cx="3573000" cy="20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EE8648-E91E-41DD-8FD8-8F8644A2D56F}"/>
              </a:ext>
            </a:extLst>
          </p:cNvPr>
          <p:cNvSpPr/>
          <p:nvPr/>
        </p:nvSpPr>
        <p:spPr>
          <a:xfrm>
            <a:off x="146880" y="950400"/>
            <a:ext cx="3200400" cy="731519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West Coast Facility – Tijuana, Mexico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>
                <a:ln>
                  <a:noFill/>
                </a:ln>
                <a:latin typeface="Source Sans Pro" pitchFamily="34"/>
                <a:ea typeface="Arial Unicode MS" pitchFamily="2"/>
                <a:cs typeface="Tahoma" pitchFamily="2"/>
              </a:rPr>
              <a:t>Est – 2018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A125E86-7CEE-4ABE-B4D9-69CE1408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7F051C-292D-4859-8E6B-FDA9067DDF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6C9F4-8B45-4681-8AE0-F56EECC74E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7760" y="180000"/>
            <a:ext cx="9144000" cy="711360"/>
          </a:xfrm>
        </p:spPr>
        <p:txBody>
          <a:bodyPr/>
          <a:lstStyle/>
          <a:p>
            <a:pPr lvl="0"/>
            <a:r>
              <a:rPr lang="es-MX" sz="4000" dirty="0">
                <a:latin typeface="Ronnia-Italic" pitchFamily="66"/>
              </a:rPr>
              <a:t>Cultura</a:t>
            </a:r>
            <a:r>
              <a:rPr lang="en-US" sz="4000" dirty="0">
                <a:latin typeface="Ronnia-Italic" pitchFamily="66"/>
              </a:rPr>
              <a:t> de Ariel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DC43B-7830-4734-AEA8-A94A88939FE4}"/>
              </a:ext>
            </a:extLst>
          </p:cNvPr>
          <p:cNvSpPr txBox="1"/>
          <p:nvPr/>
        </p:nvSpPr>
        <p:spPr>
          <a:xfrm>
            <a:off x="3461039" y="3383280"/>
            <a:ext cx="2771634" cy="6712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dirty="0">
                <a:latin typeface="Source Sans Pro" pitchFamily="34"/>
                <a:ea typeface="Arial Unicode MS" pitchFamily="2"/>
                <a:cs typeface="Tahoma" pitchFamily="2"/>
              </a:rPr>
              <a:t>PREGUNTAS?</a:t>
            </a:r>
            <a:endParaRPr lang="en-US" sz="3600" b="0" i="0" u="none" strike="noStrike" kern="1200" dirty="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F2A5-226E-456C-86E4-A6E3AD867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6827759" y="4297680"/>
            <a:ext cx="304776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C2260-212D-4AC1-9E61-02320826A7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5B71DE2-4BCC-4807-A2FF-5D1E0D15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45693-FA6B-4DA0-9C03-9201F897E04F}" type="slidenum">
              <a:rPr lang="en-US" smtClean="0"/>
              <a:pPr lvl="0"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FA666-3BDF-478C-8D10-C2DF0564E2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484800">
            <a:off x="7395786" y="2554782"/>
            <a:ext cx="1977480" cy="3656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5A8523-BCD1-43C8-9807-7225B7F69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182880"/>
            <a:ext cx="9418320" cy="708480"/>
          </a:xfrm>
        </p:spPr>
        <p:txBody>
          <a:bodyPr/>
          <a:lstStyle/>
          <a:p>
            <a:pPr lvl="0"/>
            <a:r>
              <a:rPr lang="en-US" sz="4000" u="sng" dirty="0">
                <a:latin typeface="Ronnia-Italic" pitchFamily="66"/>
              </a:rPr>
              <a:t>Historia – </a:t>
            </a:r>
            <a:r>
              <a:rPr lang="en-US" sz="4000" u="sng" dirty="0" err="1">
                <a:latin typeface="Ronnia-Italic" pitchFamily="66"/>
              </a:rPr>
              <a:t>Cómo</a:t>
            </a:r>
            <a:r>
              <a:rPr lang="en-US" sz="4000" u="sng" dirty="0">
                <a:latin typeface="Ronnia-Italic" pitchFamily="66"/>
              </a:rPr>
              <a:t> </a:t>
            </a:r>
            <a:r>
              <a:rPr lang="en-US" sz="4000" u="sng" dirty="0" err="1">
                <a:latin typeface="Ronnia-Italic" pitchFamily="66"/>
              </a:rPr>
              <a:t>empezó</a:t>
            </a:r>
            <a:r>
              <a:rPr lang="en-US" sz="4000" u="sng" dirty="0">
                <a:latin typeface="Ronnia-Italic" pitchFamily="66"/>
              </a:rPr>
              <a:t> </a:t>
            </a:r>
            <a:r>
              <a:rPr lang="en-US" sz="4000" u="sng" dirty="0" err="1">
                <a:latin typeface="Ronnia-Italic" pitchFamily="66"/>
              </a:rPr>
              <a:t>todo</a:t>
            </a:r>
            <a:endParaRPr lang="en-US" sz="4000" u="sng" dirty="0">
              <a:latin typeface="Ronnia-Italic" pitchFamily="66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4AF83-D21E-4A66-9503-ED4508517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0D1F2-5F75-4850-9D20-F9FE89FB18AB}"/>
              </a:ext>
            </a:extLst>
          </p:cNvPr>
          <p:cNvSpPr txBox="1"/>
          <p:nvPr/>
        </p:nvSpPr>
        <p:spPr>
          <a:xfrm>
            <a:off x="135398" y="1181989"/>
            <a:ext cx="8066160" cy="171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2600" b="1" dirty="0">
                <a:latin typeface="Ronnia-Light" pitchFamily="34"/>
                <a:ea typeface="Arial Unicode MS" pitchFamily="2"/>
                <a:cs typeface="Tahoma" pitchFamily="2"/>
              </a:rPr>
              <a:t>Fundadores: </a:t>
            </a:r>
            <a:r>
              <a:rPr lang="es-ES" sz="2600" b="1" dirty="0" err="1">
                <a:latin typeface="Ronnia-Light" pitchFamily="34"/>
                <a:ea typeface="Arial Unicode MS" pitchFamily="2"/>
                <a:cs typeface="Tahoma" pitchFamily="2"/>
              </a:rPr>
              <a:t>Tai</a:t>
            </a:r>
            <a:r>
              <a:rPr lang="es-ES" sz="2600" b="1" dirty="0">
                <a:latin typeface="Ronnia-Light" pitchFamily="34"/>
                <a:ea typeface="Arial Unicode MS" pitchFamily="2"/>
                <a:cs typeface="Tahoma" pitchFamily="2"/>
              </a:rPr>
              <a:t> Lin y </a:t>
            </a:r>
            <a:r>
              <a:rPr lang="es-ES" sz="2600" b="1" dirty="0" err="1">
                <a:latin typeface="Ronnia-Light" pitchFamily="34"/>
                <a:ea typeface="Arial Unicode MS" pitchFamily="2"/>
                <a:cs typeface="Tahoma" pitchFamily="2"/>
              </a:rPr>
              <a:t>Yuh</a:t>
            </a:r>
            <a:r>
              <a:rPr lang="es-ES" sz="2600" b="1" dirty="0">
                <a:latin typeface="Ronnia-Light" pitchFamily="34"/>
                <a:ea typeface="Arial Unicode MS" pitchFamily="2"/>
                <a:cs typeface="Tahoma" pitchFamily="2"/>
              </a:rPr>
              <a:t>-Ling Lu – Ambos 
científicos de investigación y candidatos a doctorados en 
Universidad de Washington en ese momento (1993)
</a:t>
            </a:r>
            <a:endParaRPr lang="en-US" sz="2600" b="0" i="0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0F758-5F6B-4E4B-9CC5-4E44B2EBBD2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37197" y="1910080"/>
            <a:ext cx="3726301" cy="46972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CB70B-59F2-4EE5-A8BE-75F79593F74D}"/>
              </a:ext>
            </a:extLst>
          </p:cNvPr>
          <p:cNvSpPr txBox="1"/>
          <p:nvPr/>
        </p:nvSpPr>
        <p:spPr>
          <a:xfrm>
            <a:off x="135398" y="3901355"/>
            <a:ext cx="6867306" cy="25327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2600" dirty="0">
                <a:latin typeface="Ronnia-Light" pitchFamily="34"/>
                <a:ea typeface="Arial Unicode MS" pitchFamily="2"/>
                <a:cs typeface="Tahoma" pitchFamily="2"/>
              </a:rPr>
              <a:t>En mayo de 1993, los fundadores </a:t>
            </a:r>
            <a:r>
              <a:rPr lang="es-ES" sz="2600" dirty="0" err="1">
                <a:latin typeface="Ronnia-Light" pitchFamily="34"/>
                <a:ea typeface="Arial Unicode MS" pitchFamily="2"/>
                <a:cs typeface="Tahoma" pitchFamily="2"/>
              </a:rPr>
              <a:t>Tai</a:t>
            </a:r>
            <a:r>
              <a:rPr lang="es-ES" sz="2600" dirty="0">
                <a:latin typeface="Ronnia-Light" pitchFamily="34"/>
                <a:ea typeface="Arial Unicode MS" pitchFamily="2"/>
                <a:cs typeface="Tahoma" pitchFamily="2"/>
              </a:rPr>
              <a:t> y </a:t>
            </a:r>
            <a:r>
              <a:rPr lang="es-ES" sz="2600" dirty="0" err="1">
                <a:latin typeface="Ronnia-Light" pitchFamily="34"/>
                <a:ea typeface="Arial Unicode MS" pitchFamily="2"/>
                <a:cs typeface="Tahoma" pitchFamily="2"/>
              </a:rPr>
              <a:t>Yuhling</a:t>
            </a:r>
            <a:r>
              <a:rPr lang="es-ES" sz="2600" dirty="0">
                <a:latin typeface="Ronnia-Light" pitchFamily="34"/>
                <a:ea typeface="Arial Unicode MS" pitchFamily="2"/>
                <a:cs typeface="Tahoma" pitchFamily="2"/>
              </a:rPr>
              <a:t> Lu 
se encontraron en la búsqueda de algo 
que permitirían su investigación, 
descubrieron que podían vender artículos </a:t>
            </a:r>
          </a:p>
          <a:p>
            <a:pPr lvl="0"/>
            <a:r>
              <a:rPr lang="es-ES" sz="2600" dirty="0">
                <a:latin typeface="Ronnia-Light" pitchFamily="34"/>
                <a:ea typeface="Arial Unicode MS" pitchFamily="2"/>
                <a:cs typeface="Tahoma" pitchFamily="2"/>
              </a:rPr>
              <a:t>de estrés, y comenzó la compañía.
</a:t>
            </a:r>
            <a:endParaRPr lang="en-US" sz="2600" b="0" i="0" u="none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BF297-9533-4C2C-8FE1-246FF294B880}"/>
              </a:ext>
            </a:extLst>
          </p:cNvPr>
          <p:cNvSpPr txBox="1"/>
          <p:nvPr/>
        </p:nvSpPr>
        <p:spPr>
          <a:xfrm>
            <a:off x="8595360" y="731519"/>
            <a:ext cx="180720" cy="433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7193B-C291-4D03-8806-5C98737E5CF7}"/>
              </a:ext>
            </a:extLst>
          </p:cNvPr>
          <p:cNvSpPr txBox="1"/>
          <p:nvPr/>
        </p:nvSpPr>
        <p:spPr>
          <a:xfrm>
            <a:off x="135398" y="2980836"/>
            <a:ext cx="6597488" cy="112257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MX" sz="3200" dirty="0">
                <a:latin typeface="Source Sans Pro" pitchFamily="34"/>
                <a:ea typeface="Arial Unicode MS" pitchFamily="2"/>
                <a:cs typeface="Tahoma" pitchFamily="2"/>
              </a:rPr>
              <a:t>¡El nombre de Ariel viene de la sirena!
</a:t>
            </a:r>
            <a:endParaRPr lang="es-MX" sz="3200" b="0" i="0" u="none" strike="noStrike" kern="1200" dirty="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uild="p"/>
      <p:bldP spid="7" grpId="3" build="p"/>
      <p:bldP spid="9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4916027-523F-403D-B372-5559B6D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19D511-AFCF-41C8-97A0-0BB9F97C520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285C5-28B5-417F-97A2-0EE3D9660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182880"/>
            <a:ext cx="9418320" cy="708480"/>
          </a:xfrm>
        </p:spPr>
        <p:txBody>
          <a:bodyPr/>
          <a:lstStyle/>
          <a:p>
            <a:pPr lvl="0"/>
            <a:r>
              <a:rPr lang="es-MX" sz="4000" u="sng">
                <a:latin typeface="Ronnia-Italic" pitchFamily="66"/>
              </a:rPr>
              <a:t>Nuestra declaración de misión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816AB-1608-4448-8987-E92BC0976F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137F3-34FC-4DA9-BDED-12465DF8102E}"/>
              </a:ext>
            </a:extLst>
          </p:cNvPr>
          <p:cNvSpPr txBox="1"/>
          <p:nvPr/>
        </p:nvSpPr>
        <p:spPr>
          <a:xfrm>
            <a:off x="358920" y="1188719"/>
            <a:ext cx="9663008" cy="327636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36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Nuestra misión:</a:t>
            </a:r>
          </a:p>
          <a:p>
            <a:pPr lvl="0"/>
            <a:r>
              <a:rPr lang="es-ES" sz="36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
Proporcionar
una experiencia </a:t>
            </a:r>
            <a:r>
              <a:rPr lang="es-ES" sz="32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EXCEPCIONAL</a:t>
            </a:r>
            <a:r>
              <a:rPr lang="es-ES" sz="3600" b="1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 para nuestra
Asociados CLIENTES, y Proveedores.
</a:t>
            </a:r>
            <a:endParaRPr lang="en-US" sz="3600" b="0" i="0" u="none" strike="noStrike" kern="1200" dirty="0">
              <a:ln>
                <a:noFill/>
              </a:ln>
              <a:solidFill>
                <a:srgbClr val="000000"/>
              </a:solidFill>
              <a:latin typeface="Ronnia-Light" pitchFamily="34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FA2E1-99ED-4418-BF46-D08DB960F1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13080" y="3840479"/>
            <a:ext cx="1879560" cy="29260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9E226-35F1-46E5-B7AA-661600258D4E}"/>
              </a:ext>
            </a:extLst>
          </p:cNvPr>
          <p:cNvSpPr txBox="1"/>
          <p:nvPr/>
        </p:nvSpPr>
        <p:spPr>
          <a:xfrm>
            <a:off x="1371599" y="5540760"/>
            <a:ext cx="6110625" cy="86455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MX" sz="2400" i="1" u="sng" dirty="0">
                <a:latin typeface="Source Sans Pro" pitchFamily="34"/>
                <a:ea typeface="Arial Unicode MS" pitchFamily="2"/>
                <a:cs typeface="Tahoma" pitchFamily="2"/>
              </a:rPr>
              <a:t>Excepcional: inusualmente bueno; Excepcional.
</a:t>
            </a:r>
            <a:endParaRPr lang="es-MX" sz="2400" b="0" i="0" u="none" strike="noStrike" kern="1200" dirty="0">
              <a:ln>
                <a:noFill/>
              </a:ln>
              <a:latin typeface="Source Sans Pro" pitchFamily="34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F953E10-86AB-42EA-AF11-F032CDA6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C447D6-FB01-4888-B044-2E9FD03D2A4D}" type="slidenum">
              <a:rPr lang="en-US" smtClean="0"/>
              <a:pPr lvl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FC99B-C350-4E83-A312-4C160CFCDD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34059" y="1591200"/>
            <a:ext cx="4537080" cy="5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CCF230-2122-4539-8D43-C83437A8B2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182880"/>
            <a:ext cx="9418320" cy="708480"/>
          </a:xfrm>
        </p:spPr>
        <p:txBody>
          <a:bodyPr/>
          <a:lstStyle/>
          <a:p>
            <a:pPr lvl="0"/>
            <a:r>
              <a:rPr lang="es-MX" sz="3600" u="sng">
                <a:latin typeface="Arial" pitchFamily="34"/>
              </a:rPr>
              <a:t>Nuestros valores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33861-FEF6-4207-8302-72B2B04BB7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4524F-0D84-44FE-8787-DEB55FA65432}"/>
              </a:ext>
            </a:extLst>
          </p:cNvPr>
          <p:cNvSpPr txBox="1"/>
          <p:nvPr/>
        </p:nvSpPr>
        <p:spPr>
          <a:xfrm>
            <a:off x="559895" y="981945"/>
            <a:ext cx="885034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lvl="0" algn="ctr"/>
            <a:r>
              <a:rPr lang="es-ES" b="1" dirty="0">
                <a:solidFill>
                  <a:srgbClr val="000000"/>
                </a:solidFill>
                <a:latin typeface="Ronnia-Italic" pitchFamily="66"/>
                <a:ea typeface="Arial Unicode MS" pitchFamily="2"/>
                <a:cs typeface="Tahoma" pitchFamily="2"/>
              </a:rPr>
              <a:t>Proporcionar una experiencia excepcional para nuestros asociados, clientes y proveedores.
</a:t>
            </a:r>
            <a:endParaRPr lang="en-US" sz="1800" b="1" i="0" u="none" strike="noStrike" kern="1200" dirty="0">
              <a:ln>
                <a:noFill/>
              </a:ln>
              <a:solidFill>
                <a:srgbClr val="000000"/>
              </a:solidFill>
              <a:latin typeface="Ronnia-Italic" pitchFamily="66"/>
              <a:ea typeface="Arial Unicode MS" pitchFamily="2"/>
              <a:cs typeface="Tahoma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D1918-30B9-4EFD-BE5E-E3AB91C316D5}"/>
              </a:ext>
            </a:extLst>
          </p:cNvPr>
          <p:cNvSpPr txBox="1"/>
          <p:nvPr/>
        </p:nvSpPr>
        <p:spPr>
          <a:xfrm>
            <a:off x="4455684" y="3213360"/>
            <a:ext cx="1168630" cy="34133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1600" b="1" i="0" u="none" strike="noStrike" kern="1200" dirty="0">
                <a:ln>
                  <a:noFill/>
                </a:ln>
                <a:solidFill>
                  <a:schemeClr val="bg1"/>
                </a:solidFill>
                <a:latin typeface="Ronnia-Italic" pitchFamily="66"/>
                <a:ea typeface="Arial Unicode MS" pitchFamily="2"/>
                <a:cs typeface="Tahoma" pitchFamily="2"/>
              </a:rPr>
              <a:t>Partnership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71A97-B45F-4FAE-B7A2-032E37A39C13}"/>
              </a:ext>
            </a:extLst>
          </p:cNvPr>
          <p:cNvSpPr txBox="1"/>
          <p:nvPr/>
        </p:nvSpPr>
        <p:spPr>
          <a:xfrm>
            <a:off x="5301304" y="3858987"/>
            <a:ext cx="1068346" cy="34133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1600" b="1" i="0" u="none" strike="noStrike" kern="1200" dirty="0">
                <a:ln>
                  <a:noFill/>
                </a:ln>
                <a:solidFill>
                  <a:schemeClr val="bg1"/>
                </a:solidFill>
                <a:latin typeface="Ronnia-Italic" pitchFamily="66"/>
                <a:ea typeface="Arial Unicode MS" pitchFamily="2"/>
                <a:cs typeface="Tahoma" pitchFamily="2"/>
              </a:rPr>
              <a:t>Teamwork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5EC33-C344-4F70-999C-F87E7220BCED}"/>
              </a:ext>
            </a:extLst>
          </p:cNvPr>
          <p:cNvSpPr txBox="1"/>
          <p:nvPr/>
        </p:nvSpPr>
        <p:spPr>
          <a:xfrm>
            <a:off x="3820986" y="3917519"/>
            <a:ext cx="908302" cy="37268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1800" b="1" i="0" u="none" strike="noStrike" kern="1200" dirty="0">
                <a:ln>
                  <a:noFill/>
                </a:ln>
                <a:solidFill>
                  <a:schemeClr val="bg1"/>
                </a:solidFill>
                <a:latin typeface="Ronnia-Italic" pitchFamily="66"/>
                <a:ea typeface="Arial Unicode MS" pitchFamily="2"/>
                <a:cs typeface="Tahoma" pitchFamily="2"/>
              </a:rPr>
              <a:t>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B1EEB-3734-4666-8013-95F8F8C03739}"/>
              </a:ext>
            </a:extLst>
          </p:cNvPr>
          <p:cNvSpPr txBox="1"/>
          <p:nvPr/>
        </p:nvSpPr>
        <p:spPr>
          <a:xfrm>
            <a:off x="3847073" y="5627143"/>
            <a:ext cx="905481" cy="34133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1600" b="1" i="0" u="none" strike="noStrike" kern="1200" dirty="0">
                <a:ln>
                  <a:noFill/>
                </a:ln>
                <a:solidFill>
                  <a:schemeClr val="bg1"/>
                </a:solidFill>
                <a:latin typeface="Ronnia-Italic" pitchFamily="66"/>
                <a:ea typeface="Arial Unicode MS" pitchFamily="2"/>
                <a:cs typeface="Tahoma" pitchFamily="2"/>
              </a:rPr>
              <a:t>Integrity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83786-877C-44A7-A56D-FCDC470C2FD6}"/>
              </a:ext>
            </a:extLst>
          </p:cNvPr>
          <p:cNvSpPr txBox="1"/>
          <p:nvPr/>
        </p:nvSpPr>
        <p:spPr>
          <a:xfrm>
            <a:off x="5069990" y="5561788"/>
            <a:ext cx="1530973" cy="34133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US" sz="1600" b="1" i="0" u="none" strike="noStrike" kern="1200" dirty="0">
                <a:ln>
                  <a:noFill/>
                </a:ln>
                <a:solidFill>
                  <a:schemeClr val="bg1"/>
                </a:solidFill>
                <a:latin typeface="Ronnia-Italic" pitchFamily="66"/>
                <a:ea typeface="Arial Unicode MS" pitchFamily="2"/>
                <a:cs typeface="Tahoma" pitchFamily="2"/>
              </a:rPr>
              <a:t>Communication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90866-E5F4-4D78-85E9-5288C850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406000" y="4206240"/>
            <a:ext cx="1680119" cy="261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97A10-1483-464A-82D4-72E24F048D51}"/>
              </a:ext>
            </a:extLst>
          </p:cNvPr>
          <p:cNvSpPr txBox="1"/>
          <p:nvPr/>
        </p:nvSpPr>
        <p:spPr>
          <a:xfrm>
            <a:off x="61778" y="1456223"/>
            <a:ext cx="4024156" cy="134314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algn="ctr"/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Integridad</a:t>
            </a:r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
Actuando consistentemente con honestidad, 
responsabilidad y lealtad a 
unos a otros, y nuestros clientes.
</a:t>
            </a:r>
            <a:endParaRPr lang="en-US" sz="1600" i="0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AD25C-2B08-44FA-A94A-CDE0E125B5B9}"/>
              </a:ext>
            </a:extLst>
          </p:cNvPr>
          <p:cNvSpPr txBox="1"/>
          <p:nvPr/>
        </p:nvSpPr>
        <p:spPr>
          <a:xfrm>
            <a:off x="6682930" y="1457123"/>
            <a:ext cx="2463536" cy="209450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algn="ctr"/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Comunicación
</a:t>
            </a:r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Comunicación franca con 
respeto a través de </a:t>
            </a:r>
          </a:p>
          <a:p>
            <a:pPr lvl="0" algn="ctr"/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compartir abiertamente 
opiniones e ideas mientras 
teniendo en cuenta la </a:t>
            </a:r>
          </a:p>
          <a:p>
            <a:pPr lvl="0" algn="ctr"/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retroalimentación de otros.</a:t>
            </a:r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
</a:t>
            </a:r>
            <a:endParaRPr lang="en-US" sz="1600" b="0" i="0" u="none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D6F30-A273-428B-9AA5-B450902906BC}"/>
              </a:ext>
            </a:extLst>
          </p:cNvPr>
          <p:cNvSpPr txBox="1"/>
          <p:nvPr/>
        </p:nvSpPr>
        <p:spPr>
          <a:xfrm>
            <a:off x="224176" y="4579891"/>
            <a:ext cx="2916482" cy="209450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algn="ctr"/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Crecimiento
</a:t>
            </a:r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Compromiso con el crecimiento 
y la mejora por 
que aceptamos el cambio 
y bienvenidos 
oportunidades de 
aprender y liderar</a:t>
            </a:r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
</a:t>
            </a:r>
            <a:endParaRPr lang="en-US" sz="1600" b="0" i="0" u="none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A87FB-7138-485F-9549-D75B9D1010B7}"/>
              </a:ext>
            </a:extLst>
          </p:cNvPr>
          <p:cNvSpPr txBox="1"/>
          <p:nvPr/>
        </p:nvSpPr>
        <p:spPr>
          <a:xfrm>
            <a:off x="6759041" y="3482210"/>
            <a:ext cx="2387425" cy="23449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algn="ctr"/>
            <a:r>
              <a:rPr lang="es-ES" sz="1600" b="1" u="sng" dirty="0">
                <a:latin typeface="Ronnia-Italic" pitchFamily="66"/>
                <a:ea typeface="Arial Unicode MS" pitchFamily="2"/>
                <a:cs typeface="Tahoma" pitchFamily="2"/>
              </a:rPr>
              <a:t>Trabajo en Equipo</a:t>
            </a:r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
Abrazar una diversidad de 
ideas, personas y 
sus talentos para 
Lograr 
Nuestro 
objetivos de la </a:t>
            </a:r>
          </a:p>
          <a:p>
            <a:pPr lvl="0" algn="ctr"/>
            <a:r>
              <a:rPr lang="es-ES" sz="1600" dirty="0">
                <a:latin typeface="Ronnia-Italic" pitchFamily="66"/>
                <a:ea typeface="Arial Unicode MS" pitchFamily="2"/>
                <a:cs typeface="Tahoma" pitchFamily="2"/>
              </a:rPr>
              <a:t>empresa.
</a:t>
            </a:r>
            <a:endParaRPr lang="en-US" sz="1600" i="0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D30F3-E683-4BE8-A15C-EA2380B4BC08}"/>
              </a:ext>
            </a:extLst>
          </p:cNvPr>
          <p:cNvSpPr txBox="1"/>
          <p:nvPr/>
        </p:nvSpPr>
        <p:spPr>
          <a:xfrm>
            <a:off x="61778" y="2732585"/>
            <a:ext cx="3672522" cy="202858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algn="ctr"/>
            <a:r>
              <a:rPr lang="es-MX" sz="1600" b="1" u="sng" dirty="0">
                <a:latin typeface="Ronnia-Italic" pitchFamily="66"/>
                <a:ea typeface="Arial Unicode MS" pitchFamily="2"/>
                <a:cs typeface="Tahoma" pitchFamily="2"/>
              </a:rPr>
              <a:t>Asociación</a:t>
            </a:r>
            <a:r>
              <a:rPr lang="en-US" sz="1600" b="1" u="sng" dirty="0">
                <a:latin typeface="Ronnia-Italic" pitchFamily="66"/>
                <a:ea typeface="Arial Unicode MS" pitchFamily="2"/>
                <a:cs typeface="Tahoma" pitchFamily="2"/>
              </a:rPr>
              <a:t>
</a:t>
            </a:r>
            <a:r>
              <a:rPr lang="es-ES" sz="1600" dirty="0">
                <a:latin typeface="Ronnia-Light" pitchFamily="34"/>
                <a:ea typeface="Arial Unicode MS" pitchFamily="2"/>
                <a:cs typeface="Tahoma" pitchFamily="2"/>
              </a:rPr>
              <a:t>Como resultado de la </a:t>
            </a:r>
          </a:p>
          <a:p>
            <a:pPr lvl="0" algn="ctr"/>
            <a:r>
              <a:rPr lang="es-ES" sz="1600" dirty="0">
                <a:latin typeface="Ronnia-Light" pitchFamily="34"/>
                <a:ea typeface="Arial Unicode MS" pitchFamily="2"/>
                <a:cs typeface="Tahoma" pitchFamily="2"/>
              </a:rPr>
              <a:t>construcción a largo plazo 
relaciones con los proveedores 
y distribuidores, haciendo hincapié en 
comunicación abierta y honesta 
y flexibilidad.
</a:t>
            </a:r>
            <a:endParaRPr lang="en-US" sz="1600" b="0" i="0" u="none" strike="noStrike" kern="1200" dirty="0">
              <a:ln>
                <a:noFill/>
              </a:ln>
              <a:latin typeface="Ronnia-Light" pitchFamily="34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F071308-F13D-4ED2-8C10-BD6FC3D9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919355-851A-456B-933A-79FA23DA47FC}" type="slidenum">
              <a:rPr lang="en-US" smtClean="0"/>
              <a:pPr lvl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9C02F-BE51-4123-9916-C3677A699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 rot="129000">
            <a:off x="3631344" y="5572266"/>
            <a:ext cx="2191707" cy="12029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A2D6D1-5F27-49B8-B80F-F39B5ADFE5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605" y="201930"/>
            <a:ext cx="9418320" cy="708480"/>
          </a:xfrm>
        </p:spPr>
        <p:txBody>
          <a:bodyPr/>
          <a:lstStyle/>
          <a:p>
            <a:pPr lvl="0"/>
            <a:r>
              <a:rPr lang="en-US" sz="3600" u="sng" dirty="0">
                <a:latin typeface="Ronnia-Italic" pitchFamily="66"/>
              </a:rPr>
              <a:t>7 S's de </a:t>
            </a:r>
            <a:r>
              <a:rPr lang="es-MX" sz="3600" u="sng" dirty="0">
                <a:latin typeface="Ronnia-Italic" pitchFamily="66"/>
              </a:rPr>
              <a:t>éxito</a:t>
            </a:r>
            <a:r>
              <a:rPr lang="en-US" sz="3600" u="sng" dirty="0">
                <a:latin typeface="Ronnia-Italic" pitchFamily="66"/>
              </a:rPr>
              <a:t> (</a:t>
            </a:r>
            <a:r>
              <a:rPr lang="es-MX" sz="3600" u="sng" dirty="0">
                <a:latin typeface="Ronnia-Italic" pitchFamily="66"/>
              </a:rPr>
              <a:t>por</a:t>
            </a:r>
            <a:r>
              <a:rPr lang="en-US" sz="3600" u="sng" dirty="0">
                <a:latin typeface="Ronnia-Italic" pitchFamily="66"/>
              </a:rPr>
              <a:t> </a:t>
            </a:r>
            <a:r>
              <a:rPr lang="es-MX" sz="3600" u="sng" dirty="0">
                <a:latin typeface="Ronnia-Italic" pitchFamily="66"/>
              </a:rPr>
              <a:t>sus</a:t>
            </a:r>
            <a:r>
              <a:rPr lang="en-US" sz="3600" u="sng" dirty="0">
                <a:latin typeface="Ronnia-Italic" pitchFamily="66"/>
              </a:rPr>
              <a:t> </a:t>
            </a:r>
            <a:r>
              <a:rPr lang="es-MX" sz="3600" u="sng" dirty="0">
                <a:latin typeface="Ronnia-Italic" pitchFamily="66"/>
              </a:rPr>
              <a:t>siglas</a:t>
            </a:r>
            <a:r>
              <a:rPr lang="en-US" sz="3600" u="sng" dirty="0">
                <a:latin typeface="Ronnia-Italic" pitchFamily="66"/>
              </a:rPr>
              <a:t> en ingles)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C6A55-DB14-41FD-8B43-B15D79E5B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40EC-3AF6-473D-B02B-21DF90357C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000" y="1172160"/>
            <a:ext cx="9180000" cy="468000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s-ES" sz="2200" dirty="0">
                <a:latin typeface="Ronnia-Light" pitchFamily="34"/>
              </a:rPr>
              <a:t> SERVICIO: Queremos proporcionar al cliente un Servicio Elite
 SELECCION: Queremos proporcionar la mejor selección para elegir
 AHORROS (SAVINGS): Siempre dispuesto a hacer un esfuerzo adicional para ayudar al cliente en obtener el pedido
 INVENTARIO (STOCK): El inventario no debe ser un problema (almacén WC/STL)
 SEGURIDAD: Nuestra mayor preocupación para nuestros asociados, y los clientes es su seguridad
 RESPONSABILIDAD SOCIAL: Ser socialmente responsable en todos los ámbitos
 INTELIGENTE (SMART): Ser inteligente en todas las áreas y tomar decisiones</a:t>
            </a:r>
            <a:endParaRPr lang="en-US" sz="2800" u="sng" dirty="0">
              <a:latin typeface="Ronnia-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17D505-05ED-4BB9-90FC-8AABF0E7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DD3EFC-568A-485D-9446-8F42E3DA3833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A046-B0D7-4F61-A22B-C59B232A6F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" y="182880"/>
            <a:ext cx="9418320" cy="708480"/>
          </a:xfrm>
        </p:spPr>
        <p:txBody>
          <a:bodyPr/>
          <a:lstStyle/>
          <a:p>
            <a:pPr lvl="0"/>
            <a:r>
              <a:rPr lang="en-US" sz="4000" u="sng" dirty="0" err="1">
                <a:latin typeface="Ronnia-Italic" pitchFamily="66"/>
              </a:rPr>
              <a:t>Nuestra</a:t>
            </a:r>
            <a:r>
              <a:rPr lang="en-US" sz="4000" u="sng" dirty="0">
                <a:latin typeface="Ronnia-Italic" pitchFamily="66"/>
              </a:rPr>
              <a:t> </a:t>
            </a:r>
            <a:r>
              <a:rPr lang="es-MX" sz="4000" u="sng" dirty="0">
                <a:latin typeface="Ronnia-Italic" pitchFamily="66"/>
              </a:rPr>
              <a:t>cultura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70A88-D375-4259-B2F9-F7C1CF672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CE296-959F-4328-A5C9-7CFB3CC95A0C}"/>
              </a:ext>
            </a:extLst>
          </p:cNvPr>
          <p:cNvSpPr txBox="1"/>
          <p:nvPr/>
        </p:nvSpPr>
        <p:spPr>
          <a:xfrm>
            <a:off x="1051560" y="1554479"/>
            <a:ext cx="7719142" cy="309670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/>
            <a:r>
              <a:rPr lang="es-ES" sz="3200" b="1" u="sng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Enfoque científico:</a:t>
            </a:r>
            <a:r>
              <a:rPr lang="es-ES" sz="32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
Propósito Impulsado – ¿Por qué? ¿Qué?
Atrévete a experimentar – ¿Cómo?
Datos/Orientados a los hechos – Resultado... </a:t>
            </a:r>
          </a:p>
          <a:p>
            <a:pPr lvl="0"/>
            <a:r>
              <a:rPr lang="es-ES" sz="32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¿Funcionó?
</a:t>
            </a:r>
            <a:endParaRPr lang="en-US" sz="3200" i="0" strike="noStrike" kern="1200" dirty="0">
              <a:ln>
                <a:noFill/>
              </a:ln>
              <a:solidFill>
                <a:srgbClr val="000000"/>
              </a:solidFill>
              <a:latin typeface="Ronnia-Light" pitchFamily="34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5D74-80DC-4264-976E-C1D89C78B0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320" y="3657600"/>
            <a:ext cx="1484279" cy="322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FE988-6424-4F06-98F9-8C9CF8481A4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595360" y="3833639"/>
            <a:ext cx="1496519" cy="302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68AB2A-1BF1-4A2B-8753-6102BC73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ADC9AE-6DCE-4854-9C1A-38E24EBBC39D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DC416-A3EE-4EBC-AB24-D90777ABA8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0880" y="182880"/>
            <a:ext cx="9418320" cy="708480"/>
          </a:xfrm>
        </p:spPr>
        <p:txBody>
          <a:bodyPr/>
          <a:lstStyle/>
          <a:p>
            <a:pPr lvl="0"/>
            <a:r>
              <a:rPr lang="es-ES" sz="4000" u="sng" dirty="0">
                <a:latin typeface="Ronnia-Italic" pitchFamily="66"/>
              </a:rPr>
              <a:t>Pista de crecimiento de Ariel:</a:t>
            </a:r>
            <a:endParaRPr lang="en-US" sz="4000" u="sng" dirty="0">
              <a:latin typeface="Ronnia-Italic" pitchFamily="66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F145E-CC0D-4A61-B5C9-F23FE9AF1A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8899200" y="6822000"/>
            <a:ext cx="1180800" cy="5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32283C-0025-4CDF-8CB0-AC6CE663D73B}"/>
              </a:ext>
            </a:extLst>
          </p:cNvPr>
          <p:cNvSpPr txBox="1"/>
          <p:nvPr/>
        </p:nvSpPr>
        <p:spPr>
          <a:xfrm>
            <a:off x="1816764" y="1113924"/>
            <a:ext cx="5528915" cy="5726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¿Cómo crecemos con Ariel?:
Tenemos que entender el propósito
Abrazar los valores y la cultura de Ariel
¡Sé confiable, consistente y diligente!
Haga preguntas, comparta ideas.
Siempre encontrar espacio </a:t>
            </a:r>
          </a:p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para la mejora, nadie es perfecto.
¡Trabajo en Equipo! </a:t>
            </a:r>
          </a:p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¿Cómo haces que tus compañeros </a:t>
            </a:r>
          </a:p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de equipo se vean bien?
¿Cómo puedo entender </a:t>
            </a:r>
          </a:p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mejor las necesidades 
de los que me rodean, incluyendo </a:t>
            </a:r>
          </a:p>
          <a:p>
            <a:pPr lvl="0"/>
            <a:r>
              <a:rPr lang="es-ES" sz="2400" dirty="0">
                <a:solidFill>
                  <a:srgbClr val="000000"/>
                </a:solidFill>
                <a:latin typeface="Ronnia-Light" pitchFamily="34"/>
                <a:ea typeface="Arial Unicode MS" pitchFamily="2"/>
                <a:cs typeface="Tahoma" pitchFamily="2"/>
              </a:rPr>
              <a:t>clientes, y asociados?
</a:t>
            </a:r>
            <a:endParaRPr lang="en-US" sz="2000" i="0" strike="noStrike" kern="1200" dirty="0">
              <a:ln>
                <a:noFill/>
              </a:ln>
              <a:solidFill>
                <a:srgbClr val="000000"/>
              </a:solidFill>
              <a:latin typeface="Ronnia-Light" pitchFamily="34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C2E4-0203-424E-9490-241B06108A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31760" y="3840479"/>
            <a:ext cx="1918079" cy="287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9FD4-9923-41C2-AEC3-860A5D31744D}"/>
              </a:ext>
            </a:extLst>
          </p:cNvPr>
          <p:cNvSpPr txBox="1">
            <a:spLocks/>
          </p:cNvSpPr>
          <p:nvPr/>
        </p:nvSpPr>
        <p:spPr>
          <a:xfrm>
            <a:off x="74880" y="182880"/>
            <a:ext cx="9418320" cy="708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rtl="0" hangingPunct="1">
              <a:tabLst/>
              <a:defRPr lang="en-US" sz="3200" b="1" i="0" u="none" strike="noStrike" kern="1200">
                <a:ln>
                  <a:noFill/>
                </a:ln>
                <a:solidFill>
                  <a:srgbClr val="FFFFFF"/>
                </a:solidFill>
                <a:latin typeface="Source Sans Pro Black" pitchFamily="34"/>
                <a:cs typeface="Tahoma" pitchFamily="2"/>
              </a:defRPr>
            </a:lvl1pPr>
          </a:lstStyle>
          <a:p>
            <a:r>
              <a:rPr lang="es-ES" u="sng" dirty="0">
                <a:latin typeface="Ronnia-Italic" pitchFamily="66"/>
              </a:rPr>
              <a:t>Política de Comunicación Abierta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F6CBE-99A5-489E-B237-A982133AEB30}"/>
              </a:ext>
            </a:extLst>
          </p:cNvPr>
          <p:cNvSpPr txBox="1"/>
          <p:nvPr/>
        </p:nvSpPr>
        <p:spPr>
          <a:xfrm>
            <a:off x="624840" y="1239519"/>
            <a:ext cx="7772926" cy="3983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algn="just"/>
            <a:r>
              <a:rPr lang="es-ES" sz="2400" dirty="0">
                <a:effectLst/>
                <a:latin typeface="Ronnia-Light"/>
                <a:ea typeface="Arial" panose="020B0604020202020204" pitchFamily="34" charset="0"/>
              </a:rPr>
              <a:t>Ariel alienta a los empleados a discutir cualquier problema que los empleados puedan tener con un compañero de trabajo directamente con esa persona. </a:t>
            </a:r>
          </a:p>
          <a:p>
            <a:pPr lvl="0" algn="just"/>
            <a:endParaRPr lang="es-ES" sz="2400" dirty="0">
              <a:latin typeface="Ronnia-Light"/>
              <a:ea typeface="Arial" panose="020B0604020202020204" pitchFamily="34" charset="0"/>
            </a:endParaRPr>
          </a:p>
          <a:p>
            <a:pPr lvl="0" algn="just"/>
            <a:r>
              <a:rPr lang="es-ES" sz="2400" dirty="0">
                <a:effectLst/>
                <a:latin typeface="Ronnia-Light"/>
                <a:ea typeface="Arial" panose="020B0604020202020204" pitchFamily="34" charset="0"/>
              </a:rPr>
              <a:t>Si no se llega a una resolución, organice una reunión con el supervisor/gerente directo del empleado para discutir cualquier preocupación, problema o problema que surja durante el curso del empleo del empleado. </a:t>
            </a:r>
          </a:p>
          <a:p>
            <a:pPr lvl="0" algn="just"/>
            <a:endParaRPr lang="es-ES" sz="2400" dirty="0">
              <a:latin typeface="Ronnia-Light"/>
              <a:ea typeface="Arial" panose="020B0604020202020204" pitchFamily="34" charset="0"/>
            </a:endParaRPr>
          </a:p>
          <a:p>
            <a:pPr lvl="0" algn="just"/>
            <a:r>
              <a:rPr lang="es-ES" sz="2400" dirty="0">
                <a:effectLst/>
                <a:latin typeface="Ronnia-Light"/>
                <a:ea typeface="Arial" panose="020B0604020202020204" pitchFamily="34" charset="0"/>
              </a:rPr>
              <a:t>Cualquier información discutida en una reunión de Comunicación Abierta se considera confidencial. </a:t>
            </a:r>
            <a:endParaRPr lang="en-US" sz="2800" i="0" strike="noStrike" kern="1200" dirty="0">
              <a:ln>
                <a:noFill/>
              </a:ln>
              <a:solidFill>
                <a:srgbClr val="000000"/>
              </a:solidFill>
              <a:latin typeface="Ronnia-Light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1295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D4CF-0DE9-4CFA-ABAD-79C5FBDCCF6D}"/>
              </a:ext>
            </a:extLst>
          </p:cNvPr>
          <p:cNvSpPr txBox="1">
            <a:spLocks/>
          </p:cNvSpPr>
          <p:nvPr/>
        </p:nvSpPr>
        <p:spPr>
          <a:xfrm>
            <a:off x="74880" y="182880"/>
            <a:ext cx="9418320" cy="708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rtl="0" hangingPunct="1">
              <a:tabLst/>
              <a:defRPr lang="en-US" sz="3200" b="1" i="0" u="none" strike="noStrike" kern="1200">
                <a:ln>
                  <a:noFill/>
                </a:ln>
                <a:solidFill>
                  <a:srgbClr val="FFFFFF"/>
                </a:solidFill>
                <a:latin typeface="Source Sans Pro Black" pitchFamily="34"/>
                <a:cs typeface="Tahoma" pitchFamily="2"/>
              </a:defRPr>
            </a:lvl1pPr>
          </a:lstStyle>
          <a:p>
            <a:r>
              <a:rPr lang="es-ES" sz="2400" u="sng" dirty="0">
                <a:latin typeface="Ronnia-Italic" pitchFamily="66"/>
              </a:rPr>
              <a:t>SUGERENCIAS, IDEAS O AREAS DE OPORTUNIDAD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72A74-0363-4AC4-BD41-FAC373109185}"/>
              </a:ext>
            </a:extLst>
          </p:cNvPr>
          <p:cNvSpPr txBox="1"/>
          <p:nvPr/>
        </p:nvSpPr>
        <p:spPr>
          <a:xfrm>
            <a:off x="634364" y="1468118"/>
            <a:ext cx="8795385" cy="4491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762000" marR="876300" algn="just">
              <a:spcBef>
                <a:spcPts val="595"/>
              </a:spcBef>
              <a:spcAft>
                <a:spcPts val="0"/>
              </a:spcAft>
            </a:pPr>
            <a:r>
              <a:rPr lang="es-ES" sz="2400" dirty="0">
                <a:effectLst/>
                <a:latin typeface="Ronnia-Light"/>
                <a:ea typeface="Arial" panose="020B0604020202020204" pitchFamily="34" charset="0"/>
              </a:rPr>
              <a:t>La Compañía alienta a todos los empleados a presentar sus sugerencias y buenas ideas sobre cómo nuestra empresa se puede hacer un mejor lugar para trabajar, nuestros productos mejorados y nuestro servicio a los clientes mejorado. </a:t>
            </a:r>
          </a:p>
          <a:p>
            <a:pPr marL="762000" marR="876300" algn="just">
              <a:spcBef>
                <a:spcPts val="595"/>
              </a:spcBef>
              <a:spcAft>
                <a:spcPts val="0"/>
              </a:spcAft>
            </a:pPr>
            <a:endParaRPr lang="es-ES" sz="2400" dirty="0">
              <a:latin typeface="Ronnia-Light"/>
              <a:ea typeface="Arial" panose="020B0604020202020204" pitchFamily="34" charset="0"/>
            </a:endParaRPr>
          </a:p>
          <a:p>
            <a:pPr marL="762000" marR="876300" algn="just">
              <a:spcBef>
                <a:spcPts val="595"/>
              </a:spcBef>
              <a:spcAft>
                <a:spcPts val="0"/>
              </a:spcAft>
            </a:pPr>
            <a:r>
              <a:rPr lang="es-ES" sz="2400" dirty="0">
                <a:effectLst/>
                <a:latin typeface="Ronnia-Light"/>
                <a:ea typeface="Arial" panose="020B0604020202020204" pitchFamily="34" charset="0"/>
              </a:rPr>
              <a:t>Cuando el empleado vea una oportunidad de mejora, por favor hable con el supervisor/gerente directo del empleado. Puede ayudar a los empleados a poner la idea de los empleados en la atención de las personas de la empresa que serán responsables de posiblemente implementarla.</a:t>
            </a:r>
            <a:endParaRPr lang="en-US" sz="2400" dirty="0">
              <a:effectLst/>
              <a:latin typeface="Ronnia-Ligh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71159"/>
      </p:ext>
    </p:extLst>
  </p:cSld>
  <p:clrMapOvr>
    <a:masterClrMapping/>
  </p:clrMapOvr>
</p:sld>
</file>

<file path=ppt/theme/theme1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zarin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1049</Words>
  <Application>Microsoft Office PowerPoint</Application>
  <PresentationFormat>Custom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Ronnia-Italic</vt:lpstr>
      <vt:lpstr>Ronnia-Light</vt:lpstr>
      <vt:lpstr>Source Sans Pro</vt:lpstr>
      <vt:lpstr>Source Sans Pro Black</vt:lpstr>
      <vt:lpstr>Source Sans Pro Semibold</vt:lpstr>
      <vt:lpstr>Alizarin</vt:lpstr>
      <vt:lpstr>Alizarin0</vt:lpstr>
      <vt:lpstr>¡Bienvenido a la familia Ariel Premium!</vt:lpstr>
      <vt:lpstr>Historia – Cómo empezó todo</vt:lpstr>
      <vt:lpstr>Nuestra declaración de misión</vt:lpstr>
      <vt:lpstr>Nuestros valores</vt:lpstr>
      <vt:lpstr>7 S's de éxito (por sus siglas en ingles)</vt:lpstr>
      <vt:lpstr>Nuestra cultura</vt:lpstr>
      <vt:lpstr>Pista de crecimiento de Ariel:</vt:lpstr>
      <vt:lpstr>PowerPoint Presentation</vt:lpstr>
      <vt:lpstr>PowerPoint Presentation</vt:lpstr>
      <vt:lpstr>PowerPoint Presentation</vt:lpstr>
      <vt:lpstr>Que dicen los fundadores sobre Ariel?</vt:lpstr>
      <vt:lpstr>Arbol de Ariel</vt:lpstr>
      <vt:lpstr>Historia de Ariel a traves de los años</vt:lpstr>
      <vt:lpstr>Historia de Ariel a traves de los años</vt:lpstr>
      <vt:lpstr>Historia de Ariel a traves de los años</vt:lpstr>
      <vt:lpstr>Historia de Ariel a traves de los años</vt:lpstr>
      <vt:lpstr>Cultura de Ariel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creator>RaulB</dc:creator>
  <cp:lastModifiedBy>Raul Bustamante</cp:lastModifiedBy>
  <cp:revision>152</cp:revision>
  <cp:lastPrinted>2019-07-26T10:30:38Z</cp:lastPrinted>
  <dcterms:created xsi:type="dcterms:W3CDTF">2019-07-26T08:43:02Z</dcterms:created>
  <dcterms:modified xsi:type="dcterms:W3CDTF">2024-06-18T00:24:41Z</dcterms:modified>
</cp:coreProperties>
</file>